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Sub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Texto do Título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Um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Dois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Três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Quatro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Cinco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2 Acim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Acim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çã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m bra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Texto do Título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Um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Dois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Três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Quatro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Nível de Corpo Cinco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- Centr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Texto do Título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Texto do Título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Nível de Corpo Um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Nível de Corpo Dois</a:t>
            </a:r>
            <a:endParaRPr sz="36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Nível de Corpo Três</a:t>
            </a:r>
            <a:endParaRPr sz="36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Nível de Corpo Quatro</a:t>
            </a:r>
            <a:endParaRPr sz="36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Texto do Título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Texto do Título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Um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Dois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Três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Quatro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Texto do Título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Nível de Corpo Um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Nível de Corpo Dois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Nível de Corpo Três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Nível de Corpo Quatro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rcador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Um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Dois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Três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Quatro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Legen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Nível de Corpo Um</a:t>
            </a:r>
            <a:endParaRPr sz="24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Nível de Corpo Dois</a:t>
            </a:r>
            <a:endParaRPr sz="24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Nível de Corpo Três</a:t>
            </a:r>
            <a:endParaRPr sz="24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Nível de Corpo Quatro</a:t>
            </a:r>
            <a:endParaRPr sz="24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Nível de Corpo Cinco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Texto do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Um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Dois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Três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Quatro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1752600" y="1339849"/>
            <a:ext cx="9815513" cy="5080001"/>
            <a:chOff x="-101600" y="-101600"/>
            <a:chExt cx="9815512" cy="5080000"/>
          </a:xfrm>
        </p:grpSpPr>
        <p:pic>
          <p:nvPicPr>
            <p:cNvPr id="36" name="pessoa12.jpg"/>
            <p:cNvPicPr/>
            <p:nvPr/>
          </p:nvPicPr>
          <p:blipFill>
            <a:blip r:embed="rId2">
              <a:extLst/>
            </a:blip>
            <a:srcRect l="0" t="12275" r="0" b="12275"/>
            <a:stretch>
              <a:fillRect/>
            </a:stretch>
          </p:blipFill>
          <p:spPr>
            <a:xfrm>
              <a:off x="0" y="0"/>
              <a:ext cx="9612313" cy="4889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1600" y="-101600"/>
              <a:ext cx="9815513" cy="5080000"/>
            </a:xfrm>
            <a:prstGeom prst="rect">
              <a:avLst/>
            </a:prstGeom>
            <a:effectLst/>
          </p:spPr>
        </p:pic>
      </p:grp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Autor x narrador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Maria Luisa Báez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Teorias Críticas Literárias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2335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Teorias centradas no </a:t>
            </a:r>
            <a:r>
              <a:rPr sz="383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autor </a:t>
            </a:r>
            <a:r>
              <a:rPr sz="3839">
                <a:solidFill>
                  <a:srgbClr val="72675A"/>
                </a:solidFill>
              </a:rPr>
              <a:t>(intenções de um texto, a relação entre autor e obra)</a:t>
            </a:r>
            <a:endParaRPr sz="3839">
              <a:solidFill>
                <a:srgbClr val="72675A"/>
              </a:solidFill>
            </a:endParaRPr>
          </a:p>
          <a:p>
            <a:pPr lvl="0" marL="402335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Teorias baseadas no </a:t>
            </a:r>
            <a:r>
              <a:rPr sz="383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texto</a:t>
            </a:r>
            <a:r>
              <a:rPr sz="3839">
                <a:solidFill>
                  <a:srgbClr val="72675A"/>
                </a:solidFill>
              </a:rPr>
              <a:t> (a teoria narrativa, teoria da lírica, princípio teórico dos gêneros)</a:t>
            </a:r>
            <a:endParaRPr sz="3839">
              <a:solidFill>
                <a:srgbClr val="72675A"/>
              </a:solidFill>
            </a:endParaRPr>
          </a:p>
          <a:p>
            <a:pPr lvl="0" marL="402335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Teorias centradas no </a:t>
            </a:r>
            <a:r>
              <a:rPr sz="383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leitor </a:t>
            </a:r>
            <a:r>
              <a:rPr sz="3839">
                <a:solidFill>
                  <a:srgbClr val="72675A"/>
                </a:solidFill>
              </a:rPr>
              <a:t>(estética da recepção)</a:t>
            </a:r>
            <a:endParaRPr sz="3839">
              <a:solidFill>
                <a:srgbClr val="72675A"/>
              </a:solidFill>
            </a:endParaRPr>
          </a:p>
          <a:p>
            <a:pPr lvl="0" marL="402335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Teorias centradas no </a:t>
            </a:r>
            <a:r>
              <a:rPr sz="383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código </a:t>
            </a:r>
            <a:r>
              <a:rPr sz="3839">
                <a:solidFill>
                  <a:srgbClr val="72675A"/>
                </a:solidFill>
              </a:rPr>
              <a:t>(desconstrução)</a:t>
            </a:r>
            <a:endParaRPr sz="3839">
              <a:solidFill>
                <a:srgbClr val="72675A"/>
              </a:solidFill>
            </a:endParaRPr>
          </a:p>
          <a:p>
            <a:pPr lvl="0" marL="402335" indent="-402335" defTabSz="560831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72675A"/>
                </a:solidFill>
              </a:rPr>
              <a:t>Teorias centradas no </a:t>
            </a:r>
            <a:r>
              <a:rPr sz="383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contexto </a:t>
            </a:r>
            <a:r>
              <a:rPr sz="3839">
                <a:solidFill>
                  <a:srgbClr val="72675A"/>
                </a:solidFill>
              </a:rPr>
              <a:t>(interpretação literária marxista)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Autor x Narrador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O </a:t>
            </a: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autor</a:t>
            </a:r>
            <a:r>
              <a:rPr sz="4000">
                <a:solidFill>
                  <a:srgbClr val="72675A"/>
                </a:solidFill>
              </a:rPr>
              <a:t> é quem cria e escreve um texto e/ou uma obra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O </a:t>
            </a: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narrador</a:t>
            </a:r>
            <a:r>
              <a:rPr sz="4000">
                <a:solidFill>
                  <a:srgbClr val="72675A"/>
                </a:solidFill>
              </a:rPr>
              <a:t> é uma criação do autor que conta a(s) história(s)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7372360" y="2025650"/>
            <a:ext cx="5549602" cy="5702301"/>
            <a:chOff x="-139700" y="-139700"/>
            <a:chExt cx="5549600" cy="5702300"/>
          </a:xfrm>
        </p:grpSpPr>
        <p:pic>
          <p:nvPicPr>
            <p:cNvPr id="48" name="pessoa1912.jpg"/>
            <p:cNvPicPr/>
            <p:nvPr/>
          </p:nvPicPr>
          <p:blipFill>
            <a:blip r:embed="rId2">
              <a:extLst/>
            </a:blip>
            <a:srcRect l="0" t="11934" r="0" b="11934"/>
            <a:stretch>
              <a:fillRect/>
            </a:stretch>
          </p:blipFill>
          <p:spPr>
            <a:xfrm>
              <a:off x="0" y="0"/>
              <a:ext cx="5270201" cy="539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9700" y="-139700"/>
              <a:ext cx="5549601" cy="5702300"/>
            </a:xfrm>
            <a:prstGeom prst="rect">
              <a:avLst/>
            </a:prstGeom>
            <a:effectLst/>
          </p:spPr>
        </p:pic>
      </p:grpSp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Autopsicografia</a:t>
            </a:r>
          </a:p>
        </p:txBody>
      </p:sp>
      <p:sp>
        <p:nvSpPr>
          <p:cNvPr id="51" name="Shape 51"/>
          <p:cNvSpPr/>
          <p:nvPr/>
        </p:nvSpPr>
        <p:spPr>
          <a:xfrm>
            <a:off x="93327" y="2482850"/>
            <a:ext cx="6772946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O poeta é um fingidor,</a:t>
            </a:r>
            <a:endParaRPr sz="36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Finge tão completamente</a:t>
            </a:r>
            <a:endParaRPr sz="36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Que chega a sentir que é dor</a:t>
            </a:r>
            <a:endParaRPr sz="36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A dor que deveras sente</a:t>
            </a:r>
            <a:endParaRPr sz="36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E os que lêem o que escreve,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Na dor lida sentem bem,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Não só duas que ele teve,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Mas só a que eles não têm também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1. a dor real do poeta, aquela que ele sente de verdade;</a:t>
            </a:r>
            <a:endParaRPr sz="4000">
              <a:solidFill>
                <a:srgbClr val="72675A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2. a dor fingida pelo poeta a partir da dor verdadeira;</a:t>
            </a:r>
            <a:endParaRPr sz="4000">
              <a:solidFill>
                <a:srgbClr val="72675A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3. a dor que o leitor lê no poema, que não é nem a que o poeta sentiu nem exatamente a que ele escreveu;</a:t>
            </a:r>
            <a:endParaRPr sz="4000">
              <a:solidFill>
                <a:srgbClr val="72675A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4. a dor que o leitor sente ao ler o poema, diferente da dor que de fato sentia antes de ler o poema;</a:t>
            </a:r>
            <a:endParaRPr sz="4000">
              <a:solidFill>
                <a:srgbClr val="72675A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5. a dor real do leitor, aquela que ele sentia antes de ler o poema.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6604000" y="2857500"/>
            <a:ext cx="5549601" cy="5702301"/>
            <a:chOff x="-139700" y="-139700"/>
            <a:chExt cx="5549600" cy="5702300"/>
          </a:xfrm>
        </p:grpSpPr>
        <p:pic>
          <p:nvPicPr>
            <p:cNvPr id="56" name="200px-Fernando_Pessoa_Heteronímia.jpg"/>
            <p:cNvPicPr/>
            <p:nvPr/>
          </p:nvPicPr>
          <p:blipFill>
            <a:blip r:embed="rId2">
              <a:extLst/>
            </a:blip>
            <a:srcRect l="0" t="9358" r="0" b="9358"/>
            <a:stretch>
              <a:fillRect/>
            </a:stretch>
          </p:blipFill>
          <p:spPr>
            <a:xfrm>
              <a:off x="0" y="0"/>
              <a:ext cx="5270201" cy="539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9700" y="-139700"/>
              <a:ext cx="5549601" cy="5702300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Fernando Pessoa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Heterônimos: Álvaro de Campos, Ricardo Reis, Alberto Caeiro.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49833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Alberto Caeiro</a:t>
            </a:r>
            <a:r>
              <a:rPr sz="3080">
                <a:solidFill>
                  <a:srgbClr val="72675A"/>
                </a:solidFill>
              </a:rPr>
              <a:t>:</a:t>
            </a:r>
            <a:endParaRPr sz="3080">
              <a:solidFill>
                <a:srgbClr val="72675A"/>
              </a:solidFill>
            </a:endParaRPr>
          </a:p>
          <a:p>
            <a:pPr lvl="0" marL="0" indent="0" defTabSz="449833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Era um engenheiro de educação inglesa e origem portuguesa, mas sempre com a sensação de ser um estrangeiro em qualquer parte do mundo. É revoltado e crítico e faz a apologia da velocidade e da vida moderna, com uma linguagem livre, radical.</a:t>
            </a:r>
            <a:endParaRPr sz="3080"/>
          </a:p>
          <a:p>
            <a:pPr lvl="0" marL="0" indent="0" defTabSz="449833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Ricardo Reis</a:t>
            </a:r>
            <a:r>
              <a:rPr sz="3080">
                <a:solidFill>
                  <a:srgbClr val="72675A"/>
                </a:solidFill>
              </a:rPr>
              <a:t>: </a:t>
            </a:r>
            <a:endParaRPr sz="3080">
              <a:solidFill>
                <a:srgbClr val="72675A"/>
              </a:solidFill>
            </a:endParaRPr>
          </a:p>
          <a:p>
            <a:pPr lvl="0" marL="0" indent="0" defTabSz="449833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O médico Ricardo Reis é o heterônimo “clássico” de Fernando Pessoa, pois observa-se em toda sua obra a influência dos clássicos gregos e latinos baseada na ideologia do </a:t>
            </a:r>
            <a:r>
              <a:rPr sz="30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“Carpe Diem”,</a:t>
            </a:r>
            <a:r>
              <a:rPr sz="3080">
                <a:solidFill>
                  <a:srgbClr val="72675A"/>
                </a:solidFill>
              </a:rPr>
              <a:t> diante da brevidade da vida e da necessidade de aproveitar o momento</a:t>
            </a:r>
            <a:endParaRPr sz="3080">
              <a:solidFill>
                <a:srgbClr val="72675A"/>
              </a:solidFill>
            </a:endParaRPr>
          </a:p>
          <a:p>
            <a:pPr lvl="0" marL="0" indent="0" defTabSz="449833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Álvaro de Campos</a:t>
            </a:r>
            <a:r>
              <a:rPr sz="3080"/>
              <a:t>:</a:t>
            </a:r>
            <a:endParaRPr sz="3080">
              <a:solidFill>
                <a:srgbClr val="72675A"/>
              </a:solidFill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lvl="0" marL="0" indent="0" defTabSz="449833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Heterônimo futurista de Fernando Pessoa, também é conhecido pela expressão de uma angústia intensa, que sucedeu seu entusiasmo com as conquistas da modernidade.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Foco narrativo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• Omnisciente</a:t>
            </a:r>
            <a:endParaRPr sz="4000">
              <a:solidFill>
                <a:srgbClr val="72675A"/>
              </a:solidFill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• Personagem	</a:t>
            </a:r>
            <a:endParaRPr sz="4000">
              <a:solidFill>
                <a:srgbClr val="72675A"/>
              </a:solidFill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• Observador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Pessoa do narrador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Heterodiegético	</a:t>
            </a:r>
            <a:endParaRPr sz="4000">
              <a:solidFill>
                <a:srgbClr val="72675A"/>
              </a:solidFill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Homodiegético</a:t>
            </a:r>
            <a:endParaRPr sz="40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Autodiegético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